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1" r:id="rId5"/>
    <p:sldId id="264" r:id="rId6"/>
    <p:sldId id="280" r:id="rId7"/>
    <p:sldId id="281" r:id="rId8"/>
    <p:sldId id="282" r:id="rId9"/>
    <p:sldId id="286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59"/>
    <a:srgbClr val="D7301F"/>
    <a:srgbClr val="FDC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745"/>
  </p:normalViewPr>
  <p:slideViewPr>
    <p:cSldViewPr snapToGrid="0" snapToObjects="1">
      <p:cViewPr>
        <p:scale>
          <a:sx n="90" d="100"/>
          <a:sy n="90" d="100"/>
        </p:scale>
        <p:origin x="53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4966C-0C56-F143-9292-068AA3F070CD}" type="datetimeFigureOut">
              <a:rPr lang="en-AU" smtClean="0"/>
              <a:t>9/10/18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6EB9-BA48-A641-86F8-435E69B03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18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9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8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37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849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31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It</a:t>
            </a:r>
            <a:r>
              <a:rPr lang="en-AU" baseline="0" dirty="0"/>
              <a:t>  is a very rich dataset and this project started, remember the focus of this presentation is the relationship between the number of partners and the interspecific pollen </a:t>
            </a:r>
            <a:r>
              <a:rPr lang="en-AU" baseline="0" dirty="0" err="1"/>
              <a:t>trasnfer</a:t>
            </a:r>
            <a:r>
              <a:rPr lang="en-AU" baseline="0" dirty="0"/>
              <a:t>.   I’m going to focus on the stigmatic pollen and the visitation. So remember the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576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97D7-A5C6-8943-BA55-3AA21DB8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1A973-B13D-0940-BC24-74C52AA1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453-81E1-D54E-AAB5-F4987AB5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3A419-51FF-AA45-BB2D-9C6BEB28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070E-978C-854F-B35F-222478A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363-1430-2542-BAB0-B7F683BE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41A8-6782-AF47-B0C1-EE43FD64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913E-2A8B-3548-8913-D6DFFF41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2402-0428-D54A-8A75-9387C1B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2200-A090-8A4A-A153-151298D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E0BB2-5FF4-FC42-8368-CB606DA3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34B6-E0F3-EC40-969B-032E9B64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F248-AC56-8B43-87D8-008D0A4F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D940-8126-E047-A550-98FE53D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1CE5-7839-164C-BD6C-E3CA6FF9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421-530F-9042-A2B8-0287E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9AE4-57DE-AB42-82DB-BA34C2C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61D-FA0E-4842-AD98-EFB51EF2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FCE-82FB-BE41-8E63-B075D0D0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3668-6E84-A446-8357-43CBE1B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4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FC42-484D-904B-AD0D-03C3C01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4281-642E-3C43-8129-50E912DC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21D4-89CA-F943-A7A6-7FB204E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4DD2-410E-2845-B5D6-B050A6A4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2F7B-3FE2-CC47-ACC2-AAA2BCE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B9-B147-374C-BD40-2CA74E0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7402-460C-C64E-98F7-16349909B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87-6107-8A48-A854-B7D69AB7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C2A-97F2-F745-8726-B41B42ED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CDEE5-E272-D744-9548-71399CDE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905F-AC29-7843-BFE1-CA5BC0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7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6D36-5D96-8A47-95D7-E9D57D5B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316D-5D09-F74F-B842-3CB7EEF86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15018-1E77-C84D-87B2-3DFE9862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9F312-40B1-D247-B72D-B34D09AC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361C8-E4CF-3146-BDD7-0B4FCD66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B10C-E31C-C648-A5E8-FFCF368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36F37-721F-CB40-86AB-95962EB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F9BB-DD7A-7246-9EAD-4DCA36EC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9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4DD-C146-2841-B9E6-07EFA0B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BF34-69A4-5246-9812-01A58A38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0A5E-7DA6-FF41-B515-7BC1375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CE062-137D-1E46-AB43-7913C4E3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2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6628-2085-0849-B1F9-842C1F34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4A4A7-CD6A-7442-B901-9616950B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ECE0-F8F1-CC49-A97F-B7B388A0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4C60-5374-E641-B073-D1670FF1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A163-B215-3A4A-B8C3-088996B3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68A5-CED9-6B4F-BD0F-0D2873787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78B-46FF-4B4E-98B8-CB551C8D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E7CD-5A73-B044-AEDE-6CD6B8DC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E33BA-77AE-2C48-ADF9-65A66D2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5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B34-5CD9-3C46-9AEE-352C5749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8083-4B24-9F44-ADEC-2C752CC8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11A7-D0DF-B34E-8307-6A4F1D32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8F743-EFAF-3F42-B7F6-842578AC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8D90-7496-2E45-9AE4-6DA2F25C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1FC69-D00F-2F4B-931A-7E55302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5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B3D40-452D-9641-86E6-D8F91E8B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A4-558A-3246-8405-19590CFD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4272-1E9A-6A4F-BD50-378CF69E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9E50-979A-B14E-B83A-936C41CFA4FE}" type="datetimeFigureOut">
              <a:rPr lang="en-AU" smtClean="0"/>
              <a:t>9/10/18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8850-23EA-0941-9DA2-B4D67B5B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5406-4F4F-A244-AD28-E034B2AB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5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038-1F1E-E44E-B57C-C237556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2628-2414-C04B-BA52-2A0EB30D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Pollination is important</a:t>
            </a:r>
          </a:p>
          <a:p>
            <a:r>
              <a:rPr lang="en-AU" dirty="0"/>
              <a:t>we think as a positive relationship</a:t>
            </a:r>
          </a:p>
          <a:p>
            <a:r>
              <a:rPr lang="en-AU" dirty="0"/>
              <a:t>But in reality is a balance between positive and negative</a:t>
            </a:r>
          </a:p>
          <a:p>
            <a:r>
              <a:rPr lang="en-AU" dirty="0"/>
              <a:t>Therefore We want to understand the competition </a:t>
            </a:r>
          </a:p>
          <a:p>
            <a:r>
              <a:rPr lang="en-AU" dirty="0"/>
              <a:t>There trade off between the number of partners and the benefit</a:t>
            </a:r>
          </a:p>
          <a:p>
            <a:r>
              <a:rPr lang="en-AU" dirty="0"/>
              <a:t>But we don’t know if that a thing? And how it relates to quantity and quality</a:t>
            </a:r>
          </a:p>
          <a:p>
            <a:r>
              <a:rPr lang="en-AU" dirty="0"/>
              <a:t>Therefore we do that here</a:t>
            </a:r>
          </a:p>
          <a:p>
            <a:r>
              <a:rPr lang="en-AU" dirty="0"/>
              <a:t>But its not possible because you need lots of data</a:t>
            </a:r>
          </a:p>
          <a:p>
            <a:r>
              <a:rPr lang="en-AU" dirty="0"/>
              <a:t>We collect four aspects of pollination at community level</a:t>
            </a:r>
          </a:p>
          <a:p>
            <a:r>
              <a:rPr lang="en-AU" dirty="0"/>
              <a:t>We bootstrap set of models</a:t>
            </a:r>
          </a:p>
          <a:p>
            <a:r>
              <a:rPr lang="en-AU" dirty="0"/>
              <a:t>Construct quantity and quality</a:t>
            </a:r>
          </a:p>
          <a:p>
            <a:r>
              <a:rPr lang="en-AU" dirty="0"/>
              <a:t>It’s a thing but not a biggie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8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4D2E-7EAC-E74A-8A51-1691A4C9C2CF}"/>
              </a:ext>
            </a:extLst>
          </p:cNvPr>
          <p:cNvSpPr txBox="1"/>
          <p:nvPr/>
        </p:nvSpPr>
        <p:spPr>
          <a:xfrm>
            <a:off x="4316319" y="2667143"/>
            <a:ext cx="624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to evaluate the trade-off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96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share in pollen pool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A2128-724C-A845-82A4-66485FC7A4AB}"/>
              </a:ext>
            </a:extLst>
          </p:cNvPr>
          <p:cNvSpPr txBox="1"/>
          <p:nvPr/>
        </p:nvSpPr>
        <p:spPr>
          <a:xfrm>
            <a:off x="6512432" y="3605862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density effects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18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share in pollen pool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8A0EB-FAED-5147-801E-3CE6C0AAF317}"/>
              </a:ext>
            </a:extLst>
          </p:cNvPr>
          <p:cNvSpPr txBox="1"/>
          <p:nvPr/>
        </p:nvSpPr>
        <p:spPr>
          <a:xfrm>
            <a:off x="703510" y="4625300"/>
            <a:ext cx="6224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functional originality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C98E4-81F5-024B-B6FC-B8A10B665F85}"/>
              </a:ext>
            </a:extLst>
          </p:cNvPr>
          <p:cNvSpPr txBox="1"/>
          <p:nvPr/>
        </p:nvSpPr>
        <p:spPr>
          <a:xfrm>
            <a:off x="7830101" y="4225189"/>
            <a:ext cx="2731838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traits   </a:t>
            </a:r>
            <a:b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</a:br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phenology</a:t>
            </a:r>
          </a:p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phylogeny</a:t>
            </a:r>
          </a:p>
        </p:txBody>
      </p:sp>
    </p:spTree>
    <p:extLst>
      <p:ext uri="{BB962C8B-B14F-4D97-AF65-F5344CB8AC3E}">
        <p14:creationId xmlns:p14="http://schemas.microsoft.com/office/powerpoint/2010/main" val="373727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BF02A-D089-EF45-8245-600CB0EB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BC077-7B91-B34A-B601-EEC02E39F385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5800937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the pollination</a:t>
            </a:r>
          </a:p>
          <a:p>
            <a:r>
              <a: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trade-off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1F6B04-4A0D-DF4E-BC5B-7DA71C976174}"/>
              </a:ext>
            </a:extLst>
          </p:cNvPr>
          <p:cNvSpPr txBox="1">
            <a:spLocks/>
          </p:cNvSpPr>
          <p:nvPr/>
        </p:nvSpPr>
        <p:spPr>
          <a:xfrm>
            <a:off x="726128" y="4675437"/>
            <a:ext cx="3308118" cy="1428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Fernando Cagua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Hugo Marrero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Jason 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</a:rPr>
              <a:t>Tylianakis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Daniel Stouffer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6088E9-3668-434B-8F2D-C0DDBCBFC82D}"/>
              </a:ext>
            </a:extLst>
          </p:cNvPr>
          <p:cNvSpPr txBox="1">
            <a:spLocks/>
          </p:cNvSpPr>
          <p:nvPr/>
        </p:nvSpPr>
        <p:spPr>
          <a:xfrm>
            <a:off x="726128" y="3193059"/>
            <a:ext cx="580093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bg1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Annual Biology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32681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AC5AAA-E07E-A642-8244-C5E4EAA5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C9A83D5-DD22-BD47-AF79-A2D495A933A3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7269604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latin typeface="Space Mono" panose="02000509040000020004" pitchFamily="49" charset="77"/>
              </a:rPr>
              <a:t>the</a:t>
            </a: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 pollination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9C3A9-AC96-394C-8F5D-770F04AE8AEC}"/>
              </a:ext>
            </a:extLst>
          </p:cNvPr>
          <p:cNvGrpSpPr/>
          <p:nvPr/>
        </p:nvGrpSpPr>
        <p:grpSpPr>
          <a:xfrm>
            <a:off x="2305812" y="3073940"/>
            <a:ext cx="4395434" cy="1644007"/>
            <a:chOff x="2305812" y="3073940"/>
            <a:chExt cx="4395434" cy="164400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10A3CE9-4763-B446-92E1-10BA83155BAB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3975845"/>
              <a:ext cx="4395434" cy="7421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competition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28893D91-8449-1B4C-B64A-C8013FC41773}"/>
                </a:ext>
              </a:extLst>
            </p:cNvPr>
            <p:cNvSpPr txBox="1">
              <a:spLocks/>
            </p:cNvSpPr>
            <p:nvPr/>
          </p:nvSpPr>
          <p:spPr>
            <a:xfrm>
              <a:off x="2308341" y="3073940"/>
              <a:ext cx="3451809" cy="71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Space Mono" charset="0"/>
                  <a:ea typeface="Space Mono" charset="0"/>
                  <a:cs typeface="Space Mono" charset="0"/>
                </a:defRPr>
              </a:lvl1pPr>
            </a:lstStyle>
            <a:p>
              <a:pPr algn="l"/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  <a:ea typeface="Open Sans Light" charset="0"/>
                  <a:cs typeface="Open Sans Light" charset="0"/>
                </a:rPr>
                <a:t>but also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E4633C-AF89-774F-BE7C-7C95C845D58D}"/>
              </a:ext>
            </a:extLst>
          </p:cNvPr>
          <p:cNvGrpSpPr/>
          <p:nvPr/>
        </p:nvGrpSpPr>
        <p:grpSpPr>
          <a:xfrm>
            <a:off x="2305812" y="1190173"/>
            <a:ext cx="8036525" cy="1691981"/>
            <a:chOff x="2305812" y="1190173"/>
            <a:chExt cx="8036525" cy="169198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809D929-848F-4F4E-AE3A-0B98E1A2FF23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2140052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mutualism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B4B17BB-4129-854B-9301-8DD995176331}"/>
                </a:ext>
              </a:extLst>
            </p:cNvPr>
            <p:cNvSpPr txBox="1">
              <a:spLocks/>
            </p:cNvSpPr>
            <p:nvPr/>
          </p:nvSpPr>
          <p:spPr>
            <a:xfrm>
              <a:off x="6701246" y="1190173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</a:rPr>
                <a:t>is</a:t>
              </a:r>
              <a:endParaRPr lang="en-AU" sz="8000" dirty="0">
                <a:solidFill>
                  <a:schemeClr val="bg1">
                    <a:lumMod val="65000"/>
                  </a:schemeClr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018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CC8DF5-E265-E44B-9E28-527EE9FCDC35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interspecific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pollen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22952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85C5E-D4F2-874C-B638-EAE9F795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273" y1="30316" x2="63477" y2="27704"/>
                        <a14:foregroundMark x1="67480" y1="52187" x2="75049" y2="52066"/>
                        <a14:foregroundMark x1="75049" y1="52066" x2="76465" y2="43499"/>
                        <a14:foregroundMark x1="76465" y1="43499" x2="72559" y2="35784"/>
                        <a14:foregroundMark x1="72559" y1="35784" x2="76611" y2="27704"/>
                        <a14:foregroundMark x1="76611" y1="27704" x2="76123" y2="13670"/>
                        <a14:foregroundMark x1="77441" y1="20535" x2="87207" y2="17679"/>
                        <a14:foregroundMark x1="71143" y1="23876" x2="67676" y2="24362"/>
                        <a14:foregroundMark x1="47998" y1="72114" x2="49365" y2="72661"/>
                        <a14:foregroundMark x1="50635" y1="72965" x2="50635" y2="72965"/>
                        <a14:foregroundMark x1="51123" y1="72904" x2="51123" y2="72904"/>
                        <a14:foregroundMark x1="64746" y1="25577" x2="65674" y2="25152"/>
                        <a14:foregroundMark x1="88379" y1="17193" x2="87158" y2="17801"/>
                        <a14:foregroundMark x1="76123" y1="10693" x2="77539" y2="11361"/>
                        <a14:foregroundMark x1="87891" y1="16646" x2="89209" y2="17254"/>
                        <a14:foregroundMark x1="56494" y1="28615" x2="54541" y2="27825"/>
                        <a14:foregroundMark x1="68994" y1="23269" x2="67236" y2="23998"/>
                        <a14:foregroundMark x1="32227" y1="22053" x2="34570" y2="21993"/>
                        <a14:foregroundMark x1="34277" y1="21324" x2="34033" y2="21142"/>
                        <a14:foregroundMark x1="32813" y1="21324" x2="25146" y2="22357"/>
                        <a14:foregroundMark x1="25146" y1="22357" x2="20752" y2="30134"/>
                        <a14:foregroundMark x1="20752" y1="30134" x2="21143" y2="56501"/>
                        <a14:foregroundMark x1="22021" y1="11604" x2="22461" y2="11786"/>
                        <a14:foregroundMark x1="34424" y1="23026" x2="34326" y2="21324"/>
                        <a14:foregroundMark x1="34082" y1="21142" x2="34863" y2="21689"/>
                        <a14:foregroundMark x1="31836" y1="21324" x2="34961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600" y="493200"/>
            <a:ext cx="6120000" cy="491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EE78-BFD3-7D43-9881-4366A8BC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00" y="493200"/>
            <a:ext cx="6121580" cy="49199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AFD792-CD7B-F94B-B3DA-0E2930AE1E04}"/>
              </a:ext>
            </a:extLst>
          </p:cNvPr>
          <p:cNvSpPr txBox="1">
            <a:spLocks/>
          </p:cNvSpPr>
          <p:nvPr/>
        </p:nvSpPr>
        <p:spPr>
          <a:xfrm>
            <a:off x="3854673" y="4755951"/>
            <a:ext cx="4395434" cy="742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trade-off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?</a:t>
            </a:r>
            <a:endParaRPr lang="en-AU" sz="8000" dirty="0">
              <a:solidFill>
                <a:schemeClr val="bg1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E4B26-AF98-7241-83C2-F7702CD2ACD8}"/>
              </a:ext>
            </a:extLst>
          </p:cNvPr>
          <p:cNvSpPr txBox="1">
            <a:spLocks/>
          </p:cNvSpPr>
          <p:nvPr/>
        </p:nvSpPr>
        <p:spPr>
          <a:xfrm>
            <a:off x="504896" y="5498053"/>
            <a:ext cx="11093401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 of interactions vs. pollination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2DD5F8-C2EA-2A4B-8A45-808EB3B0F946}"/>
              </a:ext>
            </a:extLst>
          </p:cNvPr>
          <p:cNvSpPr/>
          <p:nvPr/>
        </p:nvSpPr>
        <p:spPr>
          <a:xfrm>
            <a:off x="7599391" y="5348941"/>
            <a:ext cx="639919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5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?</a:t>
            </a:r>
            <a:endParaRPr lang="en-AU" sz="5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29BEB-7220-DF4F-9785-7E7153EBEE50}"/>
              </a:ext>
            </a:extLst>
          </p:cNvPr>
          <p:cNvSpPr txBox="1"/>
          <p:nvPr/>
        </p:nvSpPr>
        <p:spPr>
          <a:xfrm>
            <a:off x="8337483" y="6581001"/>
            <a:ext cx="385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Illustration: Joanna </a:t>
            </a:r>
            <a:r>
              <a:rPr lang="en-AU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Neborsky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605280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110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03509" y="790676"/>
            <a:ext cx="12192000" cy="6067324"/>
            <a:chOff x="0" y="419201"/>
            <a:chExt cx="12192000" cy="60673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66070" y="6209526"/>
              <a:ext cx="2925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Martin </a:t>
              </a:r>
              <a:r>
                <a:rPr lang="en-AU" sz="12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0FA43B-109A-CA47-A671-92D0751CA41E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DE202-A384-9844-A732-3B4F7F57EFD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379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F31EF9-0481-7249-99E9-FD7043F93260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237B7-B5BF-5044-A43E-812627341D7B}"/>
              </a:ext>
            </a:extLst>
          </p:cNvPr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3C9329-ED8B-F54C-AB92-91F5BF55934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82110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510" y="3978969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visitation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3510" y="46253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196BE-AD28-2C42-86CB-9C787110D5E7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5167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6468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3 response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597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heterospecific</a:t>
            </a:r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 pollen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6979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- conspecific pollen (open)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1050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- conspecific pollen gain (open - bagged)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045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316</Words>
  <Application>Microsoft Macintosh PowerPoint</Application>
  <PresentationFormat>Widescreen</PresentationFormat>
  <Paragraphs>72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Open Sans Light</vt:lpstr>
      <vt:lpstr>Space Mono</vt:lpstr>
      <vt:lpstr>Wingdings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20</cp:revision>
  <dcterms:created xsi:type="dcterms:W3CDTF">2018-10-08T22:24:29Z</dcterms:created>
  <dcterms:modified xsi:type="dcterms:W3CDTF">2018-10-09T06:29:56Z</dcterms:modified>
</cp:coreProperties>
</file>